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17"/>
  </p:notesMasterIdLst>
  <p:sldIdLst>
    <p:sldId id="275" r:id="rId2"/>
    <p:sldId id="257" r:id="rId3"/>
    <p:sldId id="258" r:id="rId4"/>
    <p:sldId id="259" r:id="rId5"/>
    <p:sldId id="260" r:id="rId6"/>
    <p:sldId id="261" r:id="rId7"/>
    <p:sldId id="276" r:id="rId8"/>
    <p:sldId id="278" r:id="rId9"/>
    <p:sldId id="279" r:id="rId10"/>
    <p:sldId id="269" r:id="rId11"/>
    <p:sldId id="271" r:id="rId12"/>
    <p:sldId id="283" r:id="rId13"/>
    <p:sldId id="274" r:id="rId14"/>
    <p:sldId id="270" r:id="rId15"/>
    <p:sldId id="272" r:id="rId16"/>
  </p:sldIdLst>
  <p:sldSz cx="18288000" cy="10287000"/>
  <p:notesSz cx="6858000" cy="9144000"/>
  <p:embeddedFontLst>
    <p:embeddedFont>
      <p:font typeface="Public Sans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8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9179" autoAdjust="0"/>
  </p:normalViewPr>
  <p:slideViewPr>
    <p:cSldViewPr>
      <p:cViewPr varScale="1">
        <p:scale>
          <a:sx n="49" d="100"/>
          <a:sy n="49" d="100"/>
        </p:scale>
        <p:origin x="104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sv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61B76D-6A86-4434-BD2B-6BB2C2463D4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8885E-6EB4-4B12-A5A6-90D8D293D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41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8885E-6EB4-4B12-A5A6-90D8D293D36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198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8885E-6EB4-4B12-A5A6-90D8D293D36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790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8885E-6EB4-4B12-A5A6-90D8D293D36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079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8885E-6EB4-4B12-A5A6-90D8D293D36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348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8885E-6EB4-4B12-A5A6-90D8D293D36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73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8885E-6EB4-4B12-A5A6-90D8D293D36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3019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8885E-6EB4-4B12-A5A6-90D8D293D36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878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8885E-6EB4-4B12-A5A6-90D8D293D3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4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8885E-6EB4-4B12-A5A6-90D8D293D36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117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8885E-6EB4-4B12-A5A6-90D8D293D36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4725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8885E-6EB4-4B12-A5A6-90D8D293D36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360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371600"/>
            <a:fld id="{8ACEC67C-D1CD-49C0-86C3-BA7539AEE5A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153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371600"/>
            <a:fld id="{F579AE31-DBCC-4381-BE06-E1F3E3538CCB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571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371600"/>
            <a:fld id="{FE86C74E-6092-4E9B-A5CD-94E6E67E8AC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4298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371600"/>
            <a:fld id="{026CC98B-2390-4773-83CE-457639AB5EA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314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371600"/>
            <a:fld id="{F038F856-00AF-43E4-A43A-2C7985CAE8E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727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371600"/>
            <a:fld id="{437A3905-3502-432C-912C-35C6CFDF170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694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371600"/>
            <a:fld id="{7D69478D-5CB4-444B-8309-97EB01B3023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3529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371600"/>
            <a:fld id="{7B4B66C5-4EDD-47A0-8EAE-F27BFE3CCB6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120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371600"/>
            <a:fld id="{B282878A-6E18-49E1-9057-4AA2294614C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353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371600"/>
            <a:fld id="{AE51A13C-BA37-43DB-AFEA-0F66ACB7AF7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955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371600"/>
            <a:fld id="{533B39FC-4443-4EBF-B841-94971109E13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107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371600"/>
            <a:fld id="{EA9DDD3A-2097-4E0C-A547-E47727BFB49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12/8/2024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371600"/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Presented by: Ms. Nazia Shahzadi, Lecturer, FCSE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888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E19C3-2C54-F6F9-626A-9574455BC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4007" y="425406"/>
            <a:ext cx="15789852" cy="3855245"/>
          </a:xfrm>
        </p:spPr>
        <p:txBody>
          <a:bodyPr>
            <a:normAutofit fontScale="90000"/>
          </a:bodyPr>
          <a:lstStyle/>
          <a:p>
            <a:r>
              <a:rPr lang="en-US" sz="72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Deep Learning Driven Geospatial Analysis for GLOF Risk Reduction: A Case Study from Pakistan’s Northern Mountain Ranges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07C752-300B-494C-E93C-66348C07E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10933" y="6935930"/>
            <a:ext cx="13716000" cy="139178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r>
              <a:rPr lang="en-US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Body Grotesque"/>
              </a:rPr>
              <a:t>Nauman</a:t>
            </a:r>
            <a:r>
              <a:rPr lang="en-US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Body Grotesque"/>
              </a:rPr>
              <a:t> Ali Murad</a:t>
            </a:r>
            <a:endParaRPr lang="en-US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462464"/>
            <a:ext cx="17423466" cy="1915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4000" i="1" dirty="0">
                <a:solidFill>
                  <a:schemeClr val="bg1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Nauman Ali Murad, </a:t>
            </a:r>
            <a:r>
              <a:rPr lang="en-US" sz="4000" i="1" dirty="0" err="1">
                <a:solidFill>
                  <a:schemeClr val="bg1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Abinta</a:t>
            </a:r>
            <a:r>
              <a:rPr lang="en-US" sz="4000" i="1" dirty="0">
                <a:solidFill>
                  <a:schemeClr val="bg1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 Mehmood Mir, Nazia </a:t>
            </a:r>
            <a:r>
              <a:rPr lang="en-US" sz="4000" i="1" dirty="0" err="1">
                <a:solidFill>
                  <a:schemeClr val="bg1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Shahzadi</a:t>
            </a:r>
            <a:endParaRPr lang="en-US" sz="4000" i="1" dirty="0">
              <a:solidFill>
                <a:schemeClr val="bg1"/>
              </a:solidFill>
              <a:latin typeface="Times New Roman" panose="02020603050405020304" pitchFamily="18" charset="0"/>
              <a:ea typeface="Body Grotesque"/>
              <a:cs typeface="Times New Roman" panose="02020603050405020304" pitchFamily="18" charset="0"/>
              <a:sym typeface="Body Grotesque"/>
            </a:endParaRPr>
          </a:p>
          <a:p>
            <a:pPr algn="ctr">
              <a:lnSpc>
                <a:spcPts val="8000"/>
              </a:lnSpc>
            </a:pP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Faculty of Computer Science and Engineering, GIK Institute, Topi, Swabi.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47" y="8156618"/>
            <a:ext cx="1915589" cy="1915589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BF0AB555-A44C-F4B4-ED4A-190EC3F6E786}"/>
              </a:ext>
            </a:extLst>
          </p:cNvPr>
          <p:cNvSpPr txBox="1">
            <a:spLocks/>
          </p:cNvSpPr>
          <p:nvPr/>
        </p:nvSpPr>
        <p:spPr>
          <a:xfrm>
            <a:off x="1292400" y="8895211"/>
            <a:ext cx="13716000" cy="139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038E49D-C079-E230-7F00-137FFFB5661A}"/>
              </a:ext>
            </a:extLst>
          </p:cNvPr>
          <p:cNvSpPr txBox="1">
            <a:spLocks/>
          </p:cNvSpPr>
          <p:nvPr/>
        </p:nvSpPr>
        <p:spPr>
          <a:xfrm>
            <a:off x="2222266" y="8680418"/>
            <a:ext cx="13893333" cy="139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21st International Conference on Frontiers of Information Technology (FIT 2024)</a:t>
            </a:r>
            <a:endParaRPr lang="en-US" b="0" i="0" dirty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F1C95AC-D95D-B8F5-9E4D-7F596A34F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06063" y="8416019"/>
            <a:ext cx="2059889" cy="1396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6017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752494" y="400050"/>
            <a:ext cx="13684543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spc="-504" dirty="0">
                <a:solidFill>
                  <a:srgbClr val="272727"/>
                </a:solidFill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Results</a:t>
            </a: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7807330"/>
              </p:ext>
            </p:extLst>
          </p:nvPr>
        </p:nvGraphicFramePr>
        <p:xfrm>
          <a:off x="761586" y="1943100"/>
          <a:ext cx="16764827" cy="5967844"/>
        </p:xfrm>
        <a:graphic>
          <a:graphicData uri="http://schemas.openxmlformats.org/drawingml/2006/table">
            <a:tbl>
              <a:tblPr/>
              <a:tblGrid>
                <a:gridCol w="23676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37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72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5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35250">
                  <a:extLst>
                    <a:ext uri="{9D8B030D-6E8A-4147-A177-3AD203B41FA5}">
                      <a16:colId xmlns:a16="http://schemas.microsoft.com/office/drawing/2014/main" val="901776397"/>
                    </a:ext>
                  </a:extLst>
                </a:gridCol>
                <a:gridCol w="1835250">
                  <a:extLst>
                    <a:ext uri="{9D8B030D-6E8A-4147-A177-3AD203B41FA5}">
                      <a16:colId xmlns:a16="http://schemas.microsoft.com/office/drawing/2014/main" val="1797918223"/>
                    </a:ext>
                  </a:extLst>
                </a:gridCol>
                <a:gridCol w="1835250">
                  <a:extLst>
                    <a:ext uri="{9D8B030D-6E8A-4147-A177-3AD203B41FA5}">
                      <a16:colId xmlns:a16="http://schemas.microsoft.com/office/drawing/2014/main" val="2058225692"/>
                    </a:ext>
                  </a:extLst>
                </a:gridCol>
                <a:gridCol w="1835250">
                  <a:extLst>
                    <a:ext uri="{9D8B030D-6E8A-4147-A177-3AD203B41FA5}">
                      <a16:colId xmlns:a16="http://schemas.microsoft.com/office/drawing/2014/main" val="4126338141"/>
                    </a:ext>
                  </a:extLst>
                </a:gridCol>
              </a:tblGrid>
              <a:tr h="728517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 Bold"/>
                          <a:cs typeface="Times New Roman" panose="02020603050405020304" pitchFamily="18" charset="0"/>
                          <a:sym typeface="Body Grotesque Bold"/>
                        </a:rPr>
                        <a:t>Model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 Bold"/>
                          <a:cs typeface="Times New Roman" panose="02020603050405020304" pitchFamily="18" charset="0"/>
                          <a:sym typeface="Body Grotesque Bold"/>
                        </a:rPr>
                        <a:t>Backbone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 Bold"/>
                          <a:cs typeface="Times New Roman" panose="02020603050405020304" pitchFamily="18" charset="0"/>
                          <a:sym typeface="Body Grotesque Bold"/>
                        </a:rPr>
                        <a:t>Loss function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 Bold"/>
                          <a:cs typeface="Times New Roman" panose="02020603050405020304" pitchFamily="18" charset="0"/>
                          <a:sym typeface="Body Grotesque Bold"/>
                        </a:rPr>
                        <a:t>IoU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Dice Coeff</a:t>
                      </a: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128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DeepLabV3+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ResNet50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Cross entropy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75.5%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0.85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0.95 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0.88 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0.85 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128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 Bold"/>
                          <a:cs typeface="Times New Roman" panose="02020603050405020304" pitchFamily="18" charset="0"/>
                          <a:sym typeface="Body Grotesque Bold"/>
                        </a:rPr>
                        <a:t>DeepLabV3+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 Bold"/>
                          <a:cs typeface="Times New Roman" panose="02020603050405020304" pitchFamily="18" charset="0"/>
                          <a:sym typeface="Body Grotesque Bold"/>
                        </a:rPr>
                        <a:t>ResNet50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 Bold"/>
                          <a:cs typeface="Times New Roman" panose="02020603050405020304" pitchFamily="18" charset="0"/>
                          <a:sym typeface="Body Grotesque Bold"/>
                        </a:rPr>
                        <a:t>Dice Loss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 Bold"/>
                          <a:cs typeface="Times New Roman" panose="02020603050405020304" pitchFamily="18" charset="0"/>
                          <a:sym typeface="Body Grotesque Bold"/>
                        </a:rPr>
                        <a:t>79.2%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0.86 </a:t>
                      </a:r>
                      <a:endParaRPr lang="en-US" sz="2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0.78 </a:t>
                      </a:r>
                      <a:endParaRPr lang="en-US" sz="2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0.93 </a:t>
                      </a:r>
                      <a:endParaRPr lang="en-US" sz="2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0.82 </a:t>
                      </a:r>
                      <a:endParaRPr lang="en-US" sz="2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128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U-Net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EfficientNetB0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Cross entropy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69.1%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0.76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0.90 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0.69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2128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U-Net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None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Cross entropy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65%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0.69 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0.72 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2128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U-Net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ResNet50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Cross entropy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59%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0.74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0.88 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0.68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12128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YOLOv8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None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Multiple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Body Grotesque"/>
                          <a:cs typeface="Times New Roman" panose="02020603050405020304" pitchFamily="18" charset="0"/>
                          <a:sym typeface="Body Grotesque"/>
                        </a:rPr>
                        <a:t>72.9%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0.73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0.89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0.90 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PK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0.84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114300" marB="114300" anchor="ctr">
                    <a:lnL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7272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465BD79-8B5A-1CAB-78B0-5FFE7A1EE447}"/>
              </a:ext>
            </a:extLst>
          </p:cNvPr>
          <p:cNvSpPr txBox="1"/>
          <p:nvPr/>
        </p:nvSpPr>
        <p:spPr>
          <a:xfrm>
            <a:off x="5029200" y="8039100"/>
            <a:ext cx="12497213" cy="1292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(Intersection over Union) was our primary evaluation metric, assessing detection accuracy by measuring the overlap between predicted and actual bounding boxes or segmented regions.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6AEE84B-5C37-FD01-3CD5-B589F3411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F786EC1F-7B61-508C-5AEB-307A30898187}"/>
              </a:ext>
            </a:extLst>
          </p:cNvPr>
          <p:cNvSpPr txBox="1"/>
          <p:nvPr/>
        </p:nvSpPr>
        <p:spPr>
          <a:xfrm>
            <a:off x="752494" y="400050"/>
            <a:ext cx="13684543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spc="-504" dirty="0">
                <a:solidFill>
                  <a:srgbClr val="272727"/>
                </a:solidFill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Result Discussion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ADDD1F-B57F-90CD-CF09-8A44C10575BF}"/>
              </a:ext>
            </a:extLst>
          </p:cNvPr>
          <p:cNvSpPr txBox="1"/>
          <p:nvPr/>
        </p:nvSpPr>
        <p:spPr>
          <a:xfrm>
            <a:off x="752494" y="1333500"/>
            <a:ext cx="10448906" cy="73250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Segmentation mask (detects glacial lake), overlay on original image (contextual visualization), and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GradCAM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(highlights regions influencing predictions).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scores ranged from 65% to 79.2%, showcasing strong model performance.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DeepLabV3+ with Dice Loss achieved the highest accuracy at 79.2%.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Incorporating EfficientNetB0 backbone and Dice Loss significantly boosted results.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YOLOv8 achieved remarkable accuracy on our dataset, effectively detecting glacial lakes with high confidence scores.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segmentation is vital for GLOF detection, early warnings, and monitoring lake boundaries.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can be extended to monitor hazards like landslides and flash floods.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enables real-time GLOF detection, aiding disaster management in vulnerable regions.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8D457D5-2B7F-42CE-2712-4A0DC1344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1400" y="876300"/>
            <a:ext cx="6858000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collage of images of mountains&#10;&#10;Description automatically generated">
            <a:extLst>
              <a:ext uri="{FF2B5EF4-FFF2-40B4-BE49-F238E27FC236}">
                <a16:creationId xmlns:a16="http://schemas.microsoft.com/office/drawing/2014/main" id="{4B2D309E-6E8E-8930-28B2-48230F9A0B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4789" b="49707"/>
          <a:stretch/>
        </p:blipFill>
        <p:spPr>
          <a:xfrm>
            <a:off x="11558751" y="5348452"/>
            <a:ext cx="6074979" cy="406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6378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6AEE84B-5C37-FD01-3CD5-B589F3411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F786EC1F-7B61-508C-5AEB-307A30898187}"/>
              </a:ext>
            </a:extLst>
          </p:cNvPr>
          <p:cNvSpPr txBox="1"/>
          <p:nvPr/>
        </p:nvSpPr>
        <p:spPr>
          <a:xfrm>
            <a:off x="752494" y="400050"/>
            <a:ext cx="13684543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b="1" spc="-504" dirty="0">
                <a:solidFill>
                  <a:srgbClr val="272727"/>
                </a:solidFill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Future work</a:t>
            </a:r>
          </a:p>
        </p:txBody>
      </p:sp>
      <p:sp>
        <p:nvSpPr>
          <p:cNvPr id="2" name="Rectangle 1"/>
          <p:cNvSpPr/>
          <p:nvPr/>
        </p:nvSpPr>
        <p:spPr>
          <a:xfrm>
            <a:off x="304800" y="1638300"/>
            <a:ext cx="16392506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LID4096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 challenges of rugged terrain, limited infrastructure, and restricted data access in northern Pakistan.</a:t>
            </a:r>
          </a:p>
          <a:p>
            <a:pPr marL="800100" lvl="1" indent="-34290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LID4096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 algorithms for resource efficiency while maintaining accuracy in low-resource settings.</a:t>
            </a:r>
          </a:p>
          <a:p>
            <a:pPr marL="800100" lvl="1" indent="-34290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LID4096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false alerts to prevent unnecessary evacuations and missed warnings.</a:t>
            </a:r>
          </a:p>
          <a:p>
            <a:pPr marL="800100" lvl="1" indent="-34290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LID4096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deep learning architectures and segmentation techniques for better performance.</a:t>
            </a:r>
          </a:p>
          <a:p>
            <a:pPr marL="800100" lvl="1" indent="-34290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LID4096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 focus to climate-induced hazards like landslides and flash floods by building targeted datasets and tools.</a:t>
            </a:r>
          </a:p>
          <a:p>
            <a:pPr marL="800100" lvl="1" indent="-34290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LID4096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real-time models for early warning systems integrated with disaster management.</a:t>
            </a:r>
          </a:p>
          <a:p>
            <a:pPr marL="800100" lvl="1" indent="-34290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LID4096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 will refine loss functions, boost segmentation accuracy, and ensure scalability for real-world impact.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  <a:sym typeface="Body Grotesque"/>
            </a:endParaRPr>
          </a:p>
        </p:txBody>
      </p:sp>
    </p:spTree>
    <p:extLst>
      <p:ext uri="{BB962C8B-B14F-4D97-AF65-F5344CB8AC3E}">
        <p14:creationId xmlns:p14="http://schemas.microsoft.com/office/powerpoint/2010/main" val="32537345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36D50E2-B35A-1998-7263-8E8F89D80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C9248C1B-222C-2AA6-E0DA-AB594770053D}"/>
              </a:ext>
            </a:extLst>
          </p:cNvPr>
          <p:cNvSpPr txBox="1"/>
          <p:nvPr/>
        </p:nvSpPr>
        <p:spPr>
          <a:xfrm>
            <a:off x="752494" y="400050"/>
            <a:ext cx="13684543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spc="-504" dirty="0">
                <a:solidFill>
                  <a:srgbClr val="272727"/>
                </a:solidFill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F740EB-4FFC-27F5-1AB0-AB601CB8C583}"/>
              </a:ext>
            </a:extLst>
          </p:cNvPr>
          <p:cNvSpPr txBox="1"/>
          <p:nvPr/>
        </p:nvSpPr>
        <p:spPr>
          <a:xfrm>
            <a:off x="752494" y="1866900"/>
            <a:ext cx="16783012" cy="4431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57250" indent="-857250" algn="just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GLOFs is crucial for addressing climate change impacts in high-altitude regions.</a:t>
            </a:r>
          </a:p>
          <a:p>
            <a:pPr marL="857250" indent="-857250" algn="just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study used deep learning for glacial lake segmentation, with DeepLabV3+ (ResNet50) achieving 79.2%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IoU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surpassing prior research.</a:t>
            </a:r>
          </a:p>
          <a:p>
            <a:pPr marL="857250" indent="-857250" algn="just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 shows potential for real-world use in northern Pakistan, where GLOFs threaten lives and infrastructure.</a:t>
            </a:r>
          </a:p>
          <a:p>
            <a:pPr marL="857250" indent="-857250" algn="just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research enables timely monitoring, early warnings, and impactful detection systems.</a:t>
            </a:r>
          </a:p>
        </p:txBody>
      </p:sp>
    </p:spTree>
    <p:extLst>
      <p:ext uri="{BB962C8B-B14F-4D97-AF65-F5344CB8AC3E}">
        <p14:creationId xmlns:p14="http://schemas.microsoft.com/office/powerpoint/2010/main" val="15224261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752494" y="400050"/>
            <a:ext cx="13684543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spc="-504" dirty="0">
                <a:solidFill>
                  <a:srgbClr val="272727"/>
                </a:solidFill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References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57200" y="1503245"/>
            <a:ext cx="17373600" cy="83837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64774" lvl="1" algn="just">
              <a:lnSpc>
                <a:spcPts val="4730"/>
              </a:lnSpc>
            </a:pP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[5] M. A. Siddique et al., "Towards Automated Monitoring of Glacial Lakes in Hindu Kush and Himalayas Using Deep Learning," IGARSS 2023</a:t>
            </a:r>
          </a:p>
          <a:p>
            <a:pPr marL="364774" lvl="1" algn="just">
              <a:lnSpc>
                <a:spcPts val="4730"/>
              </a:lnSpc>
            </a:pP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[6] A. Basit and M. A. Siddique, "Glacial Lakes Detection Dataset," IEEE </a:t>
            </a:r>
            <a:r>
              <a:rPr lang="en-US" sz="2500" dirty="0" err="1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Dataport</a:t>
            </a: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, July 4, 2022. </a:t>
            </a:r>
          </a:p>
          <a:p>
            <a:pPr marL="364774" lvl="1" algn="just">
              <a:lnSpc>
                <a:spcPts val="4730"/>
              </a:lnSpc>
            </a:pP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[12] M. F. Muneeb, S. U. Baig, J. A. Khan, and M. F. Khokhar, "Inventory and GLOF Susceptibility of Glacial Lakes in Hunza River Basin, Western Karakorum," Remote Sensing, vol. 13, no. 9, p. 1794, 2021.</a:t>
            </a:r>
          </a:p>
          <a:p>
            <a:pPr marL="364774" lvl="1" algn="just">
              <a:lnSpc>
                <a:spcPts val="4730"/>
              </a:lnSpc>
            </a:pP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[11] </a:t>
            </a:r>
            <a:r>
              <a:rPr lang="en-US" sz="2500" dirty="0" err="1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Zhiyuan</a:t>
            </a: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 Xie, Vijayan K. </a:t>
            </a:r>
            <a:r>
              <a:rPr lang="en-US" sz="2500" dirty="0" err="1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Asari</a:t>
            </a: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, Umesh K. </a:t>
            </a:r>
            <a:r>
              <a:rPr lang="en-US" sz="2500" dirty="0" err="1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Haritashya</a:t>
            </a: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, Evaluating deep-learning models for debris-covered glacier mapping, Applied Computing and Geosciences, </a:t>
            </a:r>
          </a:p>
          <a:p>
            <a:pPr marL="364774" lvl="1" algn="just">
              <a:lnSpc>
                <a:spcPts val="4730"/>
              </a:lnSpc>
            </a:pP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[14] Zhang M, Chen F, Zhao H, Wang J, Wang N. Recent Changes of Glacial Lakes in the High Mountain Asia and Its Potential Controlling Factors Analysis. Remote Sensing. 2021; 13(18):3757. </a:t>
            </a:r>
          </a:p>
          <a:p>
            <a:pPr marL="364774" lvl="1" algn="just">
              <a:lnSpc>
                <a:spcPts val="4730"/>
              </a:lnSpc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[13] Z. Zhou, M. M. R.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Siddiquee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N.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Tajbakhsh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J. Liang, “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UNet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++: Redesigning skip connections to exploit multiscale features in image segmentation,” IEEE Trans. Med.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., vol. 39, no. 6, pp. 1856–1867, Jun. 2020</a:t>
            </a:r>
          </a:p>
          <a:p>
            <a:pPr marL="364774" lvl="1" algn="just">
              <a:lnSpc>
                <a:spcPts val="4730"/>
              </a:lnSpc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S. K. Allen et al., “Potentially dangerous glacial lakes across the Tibetan Plateau revealed using a large-scale automated assessment approach”, Sci. Bull., vol. 64, no. 7, pp. 435-445, 2019. </a:t>
            </a:r>
          </a:p>
          <a:p>
            <a:pPr marL="364774" lvl="1" algn="just">
              <a:lnSpc>
                <a:spcPts val="4730"/>
              </a:lnSpc>
            </a:pP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[9] </a:t>
            </a:r>
            <a:r>
              <a:rPr lang="en-US" sz="2500" dirty="0" err="1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Ronneberger</a:t>
            </a: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 (2015). U-Net: Convolutional Networks for Biomedical Image Segmentation. 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CD27466F-66DB-8BD0-A435-F204894AC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6F9A71CB-F1B0-E7DD-E40C-D2B4810F346A}"/>
              </a:ext>
            </a:extLst>
          </p:cNvPr>
          <p:cNvSpPr txBox="1"/>
          <p:nvPr/>
        </p:nvSpPr>
        <p:spPr>
          <a:xfrm>
            <a:off x="1994879" y="2095500"/>
            <a:ext cx="14298242" cy="12690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11500" b="1" spc="-504" dirty="0">
                <a:solidFill>
                  <a:srgbClr val="272727"/>
                </a:solidFill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Thank you for listening!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64C882C0-17C2-BD73-B62B-6B02E157D50E}"/>
              </a:ext>
            </a:extLst>
          </p:cNvPr>
          <p:cNvSpPr txBox="1"/>
          <p:nvPr/>
        </p:nvSpPr>
        <p:spPr>
          <a:xfrm>
            <a:off x="3002968" y="3162300"/>
            <a:ext cx="12282064" cy="11397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7200" spc="-504" dirty="0">
                <a:solidFill>
                  <a:srgbClr val="272727"/>
                </a:solidFill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Please ask your questions.</a:t>
            </a:r>
          </a:p>
        </p:txBody>
      </p:sp>
      <p:pic>
        <p:nvPicPr>
          <p:cNvPr id="3074" name="Picture 2" descr="Avatar, thinking, person, idea, thought, discussion, question illustration  - Download on Iconfinder">
            <a:extLst>
              <a:ext uri="{FF2B5EF4-FFF2-40B4-BE49-F238E27FC236}">
                <a16:creationId xmlns:a16="http://schemas.microsoft.com/office/drawing/2014/main" id="{A0AB1E15-6A53-B36C-82D0-1823B60D0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6400" y="4533900"/>
            <a:ext cx="5638800" cy="563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BA0818B2-04DC-B2AB-BC9D-BD1A4DDD04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-174916" y="46101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502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752494" y="400050"/>
            <a:ext cx="11655758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spc="-504" dirty="0"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Presentation Outline</a:t>
            </a:r>
          </a:p>
        </p:txBody>
      </p:sp>
      <p:sp>
        <p:nvSpPr>
          <p:cNvPr id="4" name="AutoShape 4"/>
          <p:cNvSpPr/>
          <p:nvPr/>
        </p:nvSpPr>
        <p:spPr>
          <a:xfrm>
            <a:off x="2668150" y="5525153"/>
            <a:ext cx="13963176" cy="23868"/>
          </a:xfrm>
          <a:prstGeom prst="line">
            <a:avLst/>
          </a:prstGeom>
          <a:ln w="76200" cap="rnd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5" name="AutoShape 5"/>
          <p:cNvSpPr/>
          <p:nvPr/>
        </p:nvSpPr>
        <p:spPr>
          <a:xfrm flipV="1">
            <a:off x="3251062" y="5384948"/>
            <a:ext cx="0" cy="2499789"/>
          </a:xfrm>
          <a:prstGeom prst="line">
            <a:avLst/>
          </a:prstGeom>
          <a:ln w="76200" cap="rnd">
            <a:solidFill>
              <a:srgbClr val="000000"/>
            </a:solidFill>
            <a:prstDash val="sysDot"/>
            <a:headEnd type="none" w="sm" len="sm"/>
            <a:tailEnd type="oval" w="lg" len="lg"/>
          </a:ln>
        </p:spPr>
        <p:txBody>
          <a:bodyPr/>
          <a:lstStyle/>
          <a:p>
            <a:endParaRPr lang="LID4096"/>
          </a:p>
        </p:txBody>
      </p:sp>
      <p:sp>
        <p:nvSpPr>
          <p:cNvPr id="6" name="TextBox 6"/>
          <p:cNvSpPr txBox="1"/>
          <p:nvPr/>
        </p:nvSpPr>
        <p:spPr>
          <a:xfrm>
            <a:off x="1226249" y="8045494"/>
            <a:ext cx="4049627" cy="524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5"/>
              </a:lnSpc>
            </a:pPr>
            <a:r>
              <a:rPr lang="en-US" sz="3474" b="1" spc="243" dirty="0">
                <a:latin typeface="Times New Roman" panose="02020603050405020304" pitchFamily="18" charset="0"/>
                <a:ea typeface="Helveticish Bold"/>
                <a:cs typeface="Times New Roman" panose="02020603050405020304" pitchFamily="18" charset="0"/>
                <a:sym typeface="Helveticish Bold"/>
              </a:rPr>
              <a:t>INTRODUCTION</a:t>
            </a:r>
          </a:p>
        </p:txBody>
      </p:sp>
      <p:sp>
        <p:nvSpPr>
          <p:cNvPr id="7" name="AutoShape 7"/>
          <p:cNvSpPr/>
          <p:nvPr/>
        </p:nvSpPr>
        <p:spPr>
          <a:xfrm flipV="1">
            <a:off x="8004046" y="5384948"/>
            <a:ext cx="0" cy="2499789"/>
          </a:xfrm>
          <a:prstGeom prst="line">
            <a:avLst/>
          </a:prstGeom>
          <a:ln w="76200" cap="rnd">
            <a:solidFill>
              <a:srgbClr val="000000"/>
            </a:solidFill>
            <a:prstDash val="sysDot"/>
            <a:headEnd type="none" w="sm" len="sm"/>
            <a:tailEnd type="oval" w="lg" len="lg"/>
          </a:ln>
        </p:spPr>
        <p:txBody>
          <a:bodyPr/>
          <a:lstStyle/>
          <a:p>
            <a:endParaRPr lang="LID4096"/>
          </a:p>
        </p:txBody>
      </p:sp>
      <p:sp>
        <p:nvSpPr>
          <p:cNvPr id="8" name="TextBox 8"/>
          <p:cNvSpPr txBox="1"/>
          <p:nvPr/>
        </p:nvSpPr>
        <p:spPr>
          <a:xfrm>
            <a:off x="6301354" y="8045494"/>
            <a:ext cx="3333585" cy="1027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5"/>
              </a:lnSpc>
            </a:pPr>
            <a:r>
              <a:rPr lang="en-US" sz="3474" b="1" spc="243" dirty="0">
                <a:solidFill>
                  <a:srgbClr val="000000"/>
                </a:solidFill>
                <a:latin typeface="Times New Roman" panose="02020603050405020304" pitchFamily="18" charset="0"/>
                <a:ea typeface="Helveticish Bold"/>
                <a:cs typeface="Times New Roman" panose="02020603050405020304" pitchFamily="18" charset="0"/>
                <a:sym typeface="Helveticish Bold"/>
              </a:rPr>
              <a:t>LITERATURE REVIEW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12889217" y="5384948"/>
            <a:ext cx="0" cy="2499789"/>
          </a:xfrm>
          <a:prstGeom prst="line">
            <a:avLst/>
          </a:prstGeom>
          <a:ln w="76200" cap="rnd">
            <a:solidFill>
              <a:srgbClr val="000000"/>
            </a:solidFill>
            <a:prstDash val="sysDot"/>
            <a:headEnd type="none" w="sm" len="sm"/>
            <a:tailEnd type="oval" w="lg" len="lg"/>
          </a:ln>
        </p:spPr>
        <p:txBody>
          <a:bodyPr/>
          <a:lstStyle/>
          <a:p>
            <a:endParaRPr lang="LID4096"/>
          </a:p>
        </p:txBody>
      </p:sp>
      <p:sp>
        <p:nvSpPr>
          <p:cNvPr id="10" name="TextBox 10"/>
          <p:cNvSpPr txBox="1"/>
          <p:nvPr/>
        </p:nvSpPr>
        <p:spPr>
          <a:xfrm>
            <a:off x="11186524" y="8045494"/>
            <a:ext cx="3667738" cy="1027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5"/>
              </a:lnSpc>
            </a:pPr>
            <a:r>
              <a:rPr lang="en-US" sz="3474" b="1" spc="243" dirty="0">
                <a:solidFill>
                  <a:srgbClr val="000000"/>
                </a:solidFill>
                <a:latin typeface="Times New Roman" panose="02020603050405020304" pitchFamily="18" charset="0"/>
                <a:ea typeface="Helveticish Bold"/>
                <a:cs typeface="Times New Roman" panose="02020603050405020304" pitchFamily="18" charset="0"/>
                <a:sym typeface="Helveticish Bold"/>
              </a:rPr>
              <a:t>RESULTS AND DISCUSSIONS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120211" y="2364773"/>
            <a:ext cx="3333585" cy="1027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5"/>
              </a:lnSpc>
            </a:pPr>
            <a:r>
              <a:rPr lang="en-US" sz="3474" b="1" spc="243" dirty="0">
                <a:latin typeface="Times New Roman" panose="02020603050405020304" pitchFamily="18" charset="0"/>
                <a:ea typeface="Helveticish Bold"/>
                <a:cs typeface="Times New Roman" panose="02020603050405020304" pitchFamily="18" charset="0"/>
                <a:sym typeface="Helveticish Bold"/>
              </a:rPr>
              <a:t>PROBLEM STATEMENT</a:t>
            </a:r>
          </a:p>
        </p:txBody>
      </p:sp>
      <p:sp>
        <p:nvSpPr>
          <p:cNvPr id="12" name="AutoShape 12"/>
          <p:cNvSpPr/>
          <p:nvPr/>
        </p:nvSpPr>
        <p:spPr>
          <a:xfrm>
            <a:off x="5787004" y="3544697"/>
            <a:ext cx="0" cy="2146794"/>
          </a:xfrm>
          <a:prstGeom prst="line">
            <a:avLst/>
          </a:prstGeom>
          <a:ln w="76200" cap="rnd">
            <a:solidFill>
              <a:srgbClr val="000000"/>
            </a:solidFill>
            <a:prstDash val="sysDot"/>
            <a:headEnd type="none" w="sm" len="sm"/>
            <a:tailEnd type="oval" w="lg" len="lg"/>
          </a:ln>
        </p:spPr>
        <p:txBody>
          <a:bodyPr/>
          <a:lstStyle/>
          <a:p>
            <a:endParaRPr lang="LID4096"/>
          </a:p>
        </p:txBody>
      </p:sp>
      <p:sp>
        <p:nvSpPr>
          <p:cNvPr id="13" name="TextBox 13"/>
          <p:cNvSpPr txBox="1"/>
          <p:nvPr/>
        </p:nvSpPr>
        <p:spPr>
          <a:xfrm>
            <a:off x="8718965" y="2364773"/>
            <a:ext cx="4006435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95"/>
              </a:lnSpc>
            </a:pPr>
            <a:r>
              <a:rPr lang="en-US" sz="3474" b="1" spc="243" dirty="0">
                <a:latin typeface="Times New Roman" panose="02020603050405020304" pitchFamily="18" charset="0"/>
                <a:ea typeface="Helveticish Bold"/>
                <a:cs typeface="Times New Roman" panose="02020603050405020304" pitchFamily="18" charset="0"/>
                <a:sym typeface="Helveticish Bold"/>
              </a:rPr>
              <a:t>PROPOSED METHODOLOGY</a:t>
            </a:r>
          </a:p>
        </p:txBody>
      </p:sp>
      <p:sp>
        <p:nvSpPr>
          <p:cNvPr id="14" name="AutoShape 14"/>
          <p:cNvSpPr/>
          <p:nvPr/>
        </p:nvSpPr>
        <p:spPr>
          <a:xfrm>
            <a:off x="10672174" y="3544697"/>
            <a:ext cx="0" cy="2146794"/>
          </a:xfrm>
          <a:prstGeom prst="line">
            <a:avLst/>
          </a:prstGeom>
          <a:ln w="76200" cap="rnd">
            <a:solidFill>
              <a:srgbClr val="000000"/>
            </a:solidFill>
            <a:prstDash val="sysDot"/>
            <a:headEnd type="none" w="sm" len="sm"/>
            <a:tailEnd type="oval" w="lg" len="lg"/>
          </a:ln>
        </p:spPr>
        <p:txBody>
          <a:bodyPr/>
          <a:lstStyle/>
          <a:p>
            <a:endParaRPr lang="LID4096"/>
          </a:p>
        </p:txBody>
      </p:sp>
      <p:sp>
        <p:nvSpPr>
          <p:cNvPr id="15" name="AutoShape 15"/>
          <p:cNvSpPr/>
          <p:nvPr/>
        </p:nvSpPr>
        <p:spPr>
          <a:xfrm>
            <a:off x="15108542" y="3544697"/>
            <a:ext cx="0" cy="2146794"/>
          </a:xfrm>
          <a:prstGeom prst="line">
            <a:avLst/>
          </a:prstGeom>
          <a:ln w="76200" cap="rnd">
            <a:solidFill>
              <a:srgbClr val="000000"/>
            </a:solidFill>
            <a:prstDash val="sysDot"/>
            <a:headEnd type="none" w="sm" len="sm"/>
            <a:tailEnd type="oval" w="lg" len="lg"/>
          </a:ln>
        </p:spPr>
        <p:txBody>
          <a:bodyPr/>
          <a:lstStyle/>
          <a:p>
            <a:endParaRPr lang="LID4096"/>
          </a:p>
        </p:txBody>
      </p:sp>
      <p:sp>
        <p:nvSpPr>
          <p:cNvPr id="16" name="TextBox 16"/>
          <p:cNvSpPr txBox="1"/>
          <p:nvPr/>
        </p:nvSpPr>
        <p:spPr>
          <a:xfrm>
            <a:off x="13155333" y="2867373"/>
            <a:ext cx="3906419" cy="524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5"/>
              </a:lnSpc>
            </a:pPr>
            <a:r>
              <a:rPr lang="en-US" sz="3474" b="1" spc="243" dirty="0">
                <a:latin typeface="Times New Roman" panose="02020603050405020304" pitchFamily="18" charset="0"/>
                <a:ea typeface="Helveticish Bold"/>
                <a:cs typeface="Times New Roman" panose="02020603050405020304" pitchFamily="18" charset="0"/>
                <a:sym typeface="Helveticish Bold"/>
              </a:rPr>
              <a:t>CONCLUSION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5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 animBg="1"/>
      <p:bldP spid="8" grpId="0"/>
      <p:bldP spid="9" grpId="0" animBg="1"/>
      <p:bldP spid="10" grpId="0"/>
      <p:bldP spid="11" grpId="0"/>
      <p:bldP spid="12" grpId="0" animBg="1"/>
      <p:bldP spid="13" grpId="0"/>
      <p:bldP spid="14" grpId="0" animBg="1"/>
      <p:bldP spid="15" grpId="0" animBg="1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b="1557"/>
          <a:stretch>
            <a:fillRect/>
          </a:stretch>
        </p:blipFill>
        <p:spPr>
          <a:xfrm>
            <a:off x="11346400" y="2019300"/>
            <a:ext cx="6800130" cy="446280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52494" y="400050"/>
            <a:ext cx="11655758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spc="-504" dirty="0"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8600" y="1866900"/>
            <a:ext cx="10668001" cy="6158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2243" lvl="1" indent="-341122" algn="just">
              <a:lnSpc>
                <a:spcPts val="4423"/>
              </a:lnSpc>
              <a:buFont typeface="Arial"/>
              <a:buChar char="•"/>
            </a:pPr>
            <a:r>
              <a:rPr lang="en-US" sz="3159" dirty="0"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Glacial Lake Outburst Floods (GLOFs) are high-magnitude, low-frequency events that result in catastrophic flooding and geomorphic changes.</a:t>
            </a:r>
          </a:p>
          <a:p>
            <a:pPr marL="682243" lvl="1" indent="-341122" algn="just">
              <a:lnSpc>
                <a:spcPts val="4423"/>
              </a:lnSpc>
              <a:buFont typeface="Arial"/>
              <a:buChar char="•"/>
            </a:pPr>
            <a:r>
              <a:rPr lang="en-US" sz="3159" dirty="0"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Pakistan’s northern regions, particularly Chitral, are highly vulnerable to GLOFs due to rising temperatures causing glacial melt.</a:t>
            </a:r>
          </a:p>
          <a:p>
            <a:pPr marL="682243" lvl="1" indent="-341122" algn="just">
              <a:lnSpc>
                <a:spcPts val="4423"/>
              </a:lnSpc>
              <a:buFont typeface="Arial"/>
              <a:buChar char="•"/>
            </a:pPr>
            <a:r>
              <a:rPr lang="en-US" sz="3159" dirty="0"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Our research employs advanced Deep Learning (DL) models for accurate segmentation and classification of glacial lakes using satellite imagery to improve GLOF monitoring and mitigation strategies.</a:t>
            </a:r>
          </a:p>
          <a:p>
            <a:pPr algn="just">
              <a:lnSpc>
                <a:spcPts val="4423"/>
              </a:lnSpc>
            </a:pPr>
            <a:endParaRPr lang="en-US" sz="3159" dirty="0">
              <a:solidFill>
                <a:srgbClr val="272727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346400" y="6663081"/>
            <a:ext cx="6800130" cy="9728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05"/>
              </a:lnSpc>
            </a:pPr>
            <a:r>
              <a:rPr lang="en-US" sz="2200" b="1" dirty="0">
                <a:solidFill>
                  <a:srgbClr val="272727"/>
                </a:solidFill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Source:</a:t>
            </a:r>
            <a:r>
              <a:rPr lang="en-US" sz="2200" dirty="0">
                <a:solidFill>
                  <a:srgbClr val="272727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Insights behind the unexpected flooding in the </a:t>
            </a:r>
            <a:r>
              <a:rPr lang="en-US" sz="2200" dirty="0" err="1">
                <a:solidFill>
                  <a:srgbClr val="272727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Budhi</a:t>
            </a:r>
            <a:r>
              <a:rPr lang="en-US" sz="2200" dirty="0">
                <a:solidFill>
                  <a:srgbClr val="272727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2200" dirty="0" err="1">
                <a:solidFill>
                  <a:srgbClr val="272727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Gandaki</a:t>
            </a:r>
            <a:r>
              <a:rPr lang="en-US" sz="2200" dirty="0">
                <a:solidFill>
                  <a:srgbClr val="272727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River, </a:t>
            </a:r>
            <a:r>
              <a:rPr lang="en-US" sz="2200" dirty="0" err="1">
                <a:solidFill>
                  <a:srgbClr val="272727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Gorkha</a:t>
            </a:r>
            <a:r>
              <a:rPr lang="en-US" sz="2200" dirty="0">
                <a:solidFill>
                  <a:srgbClr val="272727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, Nepal - ICIMOD</a:t>
            </a:r>
          </a:p>
          <a:p>
            <a:pPr algn="just">
              <a:lnSpc>
                <a:spcPts val="2605"/>
              </a:lnSpc>
            </a:pPr>
            <a:endParaRPr lang="en-US" sz="1861" dirty="0">
              <a:solidFill>
                <a:srgbClr val="272727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752494" y="1810558"/>
            <a:ext cx="15249506" cy="39036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2048" lvl="1" indent="-341024" algn="just">
              <a:lnSpc>
                <a:spcPts val="4422"/>
              </a:lnSpc>
              <a:buFont typeface="Arial"/>
              <a:buChar char="•"/>
            </a:pPr>
            <a:r>
              <a:rPr lang="en-US" sz="3600" b="1" dirty="0"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Research Gap and Challenges:</a:t>
            </a:r>
          </a:p>
          <a:p>
            <a:pPr marL="1364096" lvl="2" indent="-454699" algn="just">
              <a:lnSpc>
                <a:spcPts val="4422"/>
              </a:lnSpc>
              <a:buFont typeface="Arial"/>
              <a:buChar char="⚬"/>
            </a:pPr>
            <a:r>
              <a:rPr lang="en-US" sz="3159" dirty="0"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Increasing frequency of GLOFs due to climate change.</a:t>
            </a:r>
          </a:p>
          <a:p>
            <a:pPr marL="1364096" lvl="2" indent="-454699" algn="just">
              <a:lnSpc>
                <a:spcPts val="4422"/>
              </a:lnSpc>
              <a:buFont typeface="Arial"/>
              <a:buChar char="⚬"/>
            </a:pPr>
            <a:r>
              <a:rPr lang="en-US" sz="3159" dirty="0"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Current methods for detection are resource-intensive and lack precision.</a:t>
            </a:r>
          </a:p>
          <a:p>
            <a:pPr marL="1364096" lvl="2" indent="-454699" algn="just">
              <a:lnSpc>
                <a:spcPts val="4422"/>
              </a:lnSpc>
              <a:buFont typeface="Arial"/>
              <a:buChar char="⚬"/>
            </a:pPr>
            <a:r>
              <a:rPr lang="en-US" sz="3159" dirty="0"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Socioeconomic impacts of GLOFs on vulnerable communities require actionable early-warning systems.</a:t>
            </a:r>
          </a:p>
          <a:p>
            <a:pPr marL="1364096" lvl="2" indent="-454699" algn="just">
              <a:lnSpc>
                <a:spcPts val="4422"/>
              </a:lnSpc>
              <a:buFont typeface="Arial"/>
              <a:buChar char="⚬"/>
            </a:pPr>
            <a:r>
              <a:rPr lang="en-US" sz="3159" dirty="0"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Existing studies fail to comprehensively evaluate state-of-the-art DL models for glacial lake segmentation and classification.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52494" y="400050"/>
            <a:ext cx="11655758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spc="-504" dirty="0"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Problem Statement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56088" y="419100"/>
            <a:ext cx="1237411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b="1" spc="-504" dirty="0"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Literature Review</a:t>
            </a: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6402042"/>
              </p:ext>
            </p:extLst>
          </p:nvPr>
        </p:nvGraphicFramePr>
        <p:xfrm>
          <a:off x="1219200" y="2053163"/>
          <a:ext cx="15621000" cy="7484452"/>
        </p:xfrm>
        <a:graphic>
          <a:graphicData uri="http://schemas.openxmlformats.org/drawingml/2006/table">
            <a:tbl>
              <a:tblPr/>
              <a:tblGrid>
                <a:gridCol w="82488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3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711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78852"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Public Sans Bold"/>
                          <a:cs typeface="Times New Roman" panose="02020603050405020304" pitchFamily="18" charset="0"/>
                          <a:sym typeface="Public Sans Bold"/>
                        </a:rPr>
                        <a:t>Title &amp; Author</a:t>
                      </a:r>
                      <a:endParaRPr lang="en-US" sz="11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Public Sans Bold"/>
                          <a:cs typeface="Times New Roman" panose="02020603050405020304" pitchFamily="18" charset="0"/>
                          <a:sym typeface="Public Sans Bold"/>
                        </a:rPr>
                        <a:t>Year</a:t>
                      </a:r>
                      <a:endParaRPr lang="en-US" sz="11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Public Sans Bold"/>
                          <a:cs typeface="Times New Roman" panose="02020603050405020304" pitchFamily="18" charset="0"/>
                          <a:sym typeface="Public Sans Bold"/>
                        </a:rPr>
                        <a:t>Approaches</a:t>
                      </a:r>
                      <a:endParaRPr lang="en-US" sz="11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Public Sans Bold"/>
                          <a:cs typeface="Times New Roman" panose="02020603050405020304" pitchFamily="18" charset="0"/>
                          <a:sym typeface="Public Sans Bold"/>
                        </a:rPr>
                        <a:t>Results</a:t>
                      </a:r>
                      <a:endParaRPr lang="en-US" sz="11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8C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3285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A. Basit, M. K. Bhatti, M. Ali, T. Fatima, B. </a:t>
                      </a:r>
                      <a:r>
                        <a:rPr lang="en-US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Minchew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M. A. Siddique, Deep Learning for Monitoring Glacial Lakes Formation using Sentinel 2 Multispectral Data [5]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2022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2800"/>
                        </a:lnSpc>
                      </a:pP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 err="1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UNet</a:t>
                      </a:r>
                      <a:r>
                        <a:rPr lang="en-US" sz="2000" dirty="0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 &amp; EfficientNetb0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79.90%</a:t>
                      </a:r>
                      <a:endParaRPr 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2285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ts val="2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M. A. Siddique et al., "Towards Automated Monitoring Of Glacial Lakes In Hindu Kush And Himalayas Using Deep Learning," IGARSS 2023 - 2023 IEEE International Geoscience and 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Remote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Sensing Symposium, [7]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2023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 err="1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UNet</a:t>
                      </a:r>
                      <a:r>
                        <a:rPr lang="en-US" sz="2000" dirty="0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 &amp; DeepLabV3+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72.81%</a:t>
                      </a:r>
                      <a:endParaRPr 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480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Automated mapping of glacial lakes using multisource remote sensing data and deep convolutional neural network [3]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2022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DCNN (</a:t>
                      </a:r>
                      <a:r>
                        <a:rPr lang="en-US" sz="2000" dirty="0" err="1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GLNet</a:t>
                      </a:r>
                      <a:r>
                        <a:rPr lang="en-US" sz="2000" dirty="0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)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272727"/>
                          </a:solidFill>
                          <a:latin typeface="Times New Roman" panose="02020603050405020304" pitchFamily="18" charset="0"/>
                          <a:ea typeface="Public Sans"/>
                          <a:cs typeface="Times New Roman" panose="02020603050405020304" pitchFamily="18" charset="0"/>
                          <a:sym typeface="Public Sans"/>
                        </a:rPr>
                        <a:t>98%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Ali </a:t>
                      </a:r>
                      <a:r>
                        <a:rPr lang="en-US" sz="2000" b="0" i="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Washakh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R. M., Pan, X., Almas, S., Umar </a:t>
                      </a:r>
                      <a:r>
                        <a:rPr lang="en-US" sz="2000" b="0" i="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Waque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R. M., Li, H., Rahman, M., Majid, Z. (2024). Deep learning-based GLOF modelling for hazard assessment and risk management. [8]</a:t>
                      </a:r>
                      <a:endParaRPr lang="en-US" sz="2000" dirty="0">
                        <a:solidFill>
                          <a:srgbClr val="272727"/>
                        </a:solidFill>
                        <a:latin typeface="Times New Roman" panose="02020603050405020304" pitchFamily="18" charset="0"/>
                        <a:ea typeface="Public Sans"/>
                        <a:cs typeface="Times New Roman" panose="02020603050405020304" pitchFamily="18" charset="0"/>
                        <a:sym typeface="Public Sans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2024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Shepard Convolutional Neural Networks (</a:t>
                      </a:r>
                      <a:r>
                        <a:rPr lang="en-US" sz="2000" b="0" i="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ShCNN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46%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5660381"/>
                  </a:ext>
                </a:extLst>
              </a:tr>
              <a:tr h="1070715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Sharma, A., Prakash, C. Glacial lakes mapping using satellite images and deep learning algorithms in Northwestern Indian Himalayas. [13]</a:t>
                      </a:r>
                      <a:endParaRPr lang="en-US" sz="2000" dirty="0">
                        <a:solidFill>
                          <a:srgbClr val="272727"/>
                        </a:solidFill>
                        <a:latin typeface="Times New Roman" panose="02020603050405020304" pitchFamily="18" charset="0"/>
                        <a:ea typeface="Public Sans"/>
                        <a:cs typeface="Times New Roman" panose="02020603050405020304" pitchFamily="18" charset="0"/>
                        <a:sym typeface="Public Sans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 U-Net 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94%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1912975"/>
                  </a:ext>
                </a:extLst>
              </a:tr>
            </a:tbl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432120" y="1028700"/>
            <a:ext cx="5470374" cy="8267415"/>
            <a:chOff x="0" y="0"/>
            <a:chExt cx="7293832" cy="11023221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3494512" cy="3494512"/>
              <a:chOff x="0" y="0"/>
              <a:chExt cx="812800" cy="8128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endParaRPr lang="LID4096"/>
              </a:p>
            </p:txBody>
          </p:sp>
        </p:grpSp>
        <p:grpSp>
          <p:nvGrpSpPr>
            <p:cNvPr id="5" name="Group 5"/>
            <p:cNvGrpSpPr/>
            <p:nvPr/>
          </p:nvGrpSpPr>
          <p:grpSpPr>
            <a:xfrm>
              <a:off x="3799320" y="0"/>
              <a:ext cx="3494512" cy="3494512"/>
              <a:chOff x="0" y="0"/>
              <a:chExt cx="812800" cy="8128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endParaRPr lang="LID4096"/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0" y="3767496"/>
              <a:ext cx="3494512" cy="3494512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endParaRPr lang="LID4096"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3799320" y="3767496"/>
              <a:ext cx="3494512" cy="3494512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endParaRPr lang="LID4096"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0" y="7528708"/>
              <a:ext cx="3494512" cy="3494512"/>
              <a:chOff x="0" y="0"/>
              <a:chExt cx="812800" cy="8128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endParaRPr lang="LID4096"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3799320" y="7528708"/>
              <a:ext cx="3494512" cy="3494512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endParaRPr lang="LID4096"/>
              </a:p>
            </p:txBody>
          </p:sp>
        </p:grpSp>
      </p:grpSp>
      <p:sp>
        <p:nvSpPr>
          <p:cNvPr id="15" name="TextBox 15"/>
          <p:cNvSpPr txBox="1"/>
          <p:nvPr/>
        </p:nvSpPr>
        <p:spPr>
          <a:xfrm>
            <a:off x="752494" y="400050"/>
            <a:ext cx="10372706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spc="-504" dirty="0">
                <a:solidFill>
                  <a:srgbClr val="272727"/>
                </a:solidFill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Dataset Description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84145" y="1581150"/>
            <a:ext cx="11303055" cy="64496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07021" lvl="1" indent="-353511" algn="just">
              <a:lnSpc>
                <a:spcPts val="4584"/>
              </a:lnSpc>
              <a:buFont typeface="Arial"/>
              <a:buChar char="•"/>
            </a:pPr>
            <a:r>
              <a:rPr lang="en-US" sz="3600" dirty="0"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Glacial Lakes Detection Dataset</a:t>
            </a:r>
          </a:p>
          <a:p>
            <a:pPr marL="707021" lvl="1" indent="-353511" algn="just">
              <a:lnSpc>
                <a:spcPts val="4584"/>
              </a:lnSpc>
              <a:buFont typeface="Arial"/>
              <a:buChar char="•"/>
            </a:pPr>
            <a:r>
              <a:rPr lang="en-US" sz="3600" dirty="0"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Developed for training and evaluating AI models to detect and segment glacial lakes.</a:t>
            </a:r>
          </a:p>
          <a:p>
            <a:pPr marL="707021" lvl="1" indent="-353511" algn="just">
              <a:lnSpc>
                <a:spcPts val="4584"/>
              </a:lnSpc>
              <a:buFont typeface="Arial"/>
              <a:buChar char="•"/>
            </a:pPr>
            <a:r>
              <a:rPr lang="en-US" sz="3600" dirty="0"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Crucial for GLOF risk assessment.</a:t>
            </a:r>
          </a:p>
          <a:p>
            <a:pPr marL="707021" lvl="1" indent="-353511" algn="just">
              <a:lnSpc>
                <a:spcPts val="4584"/>
              </a:lnSpc>
              <a:buFont typeface="Arial"/>
              <a:buChar char="•"/>
            </a:pPr>
            <a:r>
              <a:rPr lang="en-US" sz="3600" dirty="0"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High-resolution Sentinel 2 satellite imagery from glacial regions of northern Pakistan.</a:t>
            </a:r>
          </a:p>
          <a:p>
            <a:pPr marL="707021" lvl="1" indent="-353511" algn="just">
              <a:lnSpc>
                <a:spcPts val="4584"/>
              </a:lnSpc>
              <a:buFont typeface="Arial"/>
              <a:buChar char="•"/>
            </a:pPr>
            <a:r>
              <a:rPr lang="en-US" sz="3600" b="1" dirty="0">
                <a:latin typeface="Times New Roman" panose="02020603050405020304" pitchFamily="18" charset="0"/>
                <a:ea typeface="Body Grotesque Bold"/>
                <a:cs typeface="Times New Roman" panose="02020603050405020304" pitchFamily="18" charset="0"/>
                <a:sym typeface="Body Grotesque Bold"/>
              </a:rPr>
              <a:t>Key Features:</a:t>
            </a:r>
          </a:p>
          <a:p>
            <a:pPr marL="1414042" lvl="2" indent="-471347" algn="just">
              <a:lnSpc>
                <a:spcPts val="4584"/>
              </a:lnSpc>
              <a:buFont typeface="Arial"/>
              <a:buChar char="⚬"/>
            </a:pPr>
            <a:r>
              <a:rPr lang="en-US" sz="3600" dirty="0"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Accurate annotations by experts.</a:t>
            </a:r>
          </a:p>
          <a:p>
            <a:pPr marL="1414042" lvl="2" indent="-471347" algn="just">
              <a:lnSpc>
                <a:spcPts val="4584"/>
              </a:lnSpc>
              <a:buFont typeface="Arial"/>
              <a:buChar char="⚬"/>
            </a:pPr>
            <a:r>
              <a:rPr lang="en-US" sz="3600" dirty="0"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Classes include glacial lakes and non-lake regions.</a:t>
            </a:r>
          </a:p>
          <a:p>
            <a:pPr marL="1414042" lvl="2" indent="-471347" algn="just">
              <a:lnSpc>
                <a:spcPts val="4584"/>
              </a:lnSpc>
              <a:buFont typeface="Arial"/>
              <a:buChar char="⚬"/>
            </a:pPr>
            <a:r>
              <a:rPr lang="en-US" sz="3600" dirty="0"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Diverse terrain representation.</a:t>
            </a:r>
          </a:p>
          <a:p>
            <a:pPr marL="707021" lvl="1" indent="-353511" algn="just">
              <a:lnSpc>
                <a:spcPts val="4584"/>
              </a:lnSpc>
              <a:buFont typeface="Arial"/>
              <a:buChar char="•"/>
            </a:pPr>
            <a:r>
              <a:rPr lang="en-US" sz="3600" dirty="0">
                <a:latin typeface="Times New Roman" panose="02020603050405020304" pitchFamily="18" charset="0"/>
                <a:ea typeface="Body Grotesque"/>
                <a:cs typeface="Times New Roman" panose="02020603050405020304" pitchFamily="18" charset="0"/>
                <a:sym typeface="Body Grotesque"/>
              </a:rPr>
              <a:t>Available on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Dataport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(M. A. Siddique, A. Basit).</a:t>
            </a:r>
            <a:endParaRPr lang="en-US" sz="3600" dirty="0">
              <a:solidFill>
                <a:srgbClr val="272727"/>
              </a:solidFill>
              <a:latin typeface="Times New Roman" panose="02020603050405020304" pitchFamily="18" charset="0"/>
              <a:ea typeface="Body Grotesque"/>
              <a:cs typeface="Times New Roman" panose="02020603050405020304" pitchFamily="18" charset="0"/>
              <a:sym typeface="Body Grotesque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3"/>
          <p:cNvSpPr txBox="1"/>
          <p:nvPr/>
        </p:nvSpPr>
        <p:spPr>
          <a:xfrm>
            <a:off x="708541" y="204786"/>
            <a:ext cx="14944706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 spc="-504" dirty="0"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Proposed Methodology [1/3]</a:t>
            </a:r>
          </a:p>
        </p:txBody>
      </p:sp>
      <p:pic>
        <p:nvPicPr>
          <p:cNvPr id="3" name="Picture 2" descr="A diagram of a training&#10;&#10;Description automatically generated">
            <a:extLst>
              <a:ext uri="{FF2B5EF4-FFF2-40B4-BE49-F238E27FC236}">
                <a16:creationId xmlns:a16="http://schemas.microsoft.com/office/drawing/2014/main" id="{6F6D4825-5CB6-743B-AB55-746DBBB74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41" y="1609725"/>
            <a:ext cx="16845155" cy="734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0739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752494" y="400050"/>
            <a:ext cx="15478106" cy="23528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b="1" spc="-504" dirty="0"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Proposed Methodology [2/3]</a:t>
            </a:r>
          </a:p>
          <a:p>
            <a:pPr>
              <a:lnSpc>
                <a:spcPts val="9600"/>
              </a:lnSpc>
            </a:pPr>
            <a:endParaRPr lang="en-US" sz="6600" b="1" spc="-504" dirty="0">
              <a:latin typeface="Times New Roman" panose="02020603050405020304" pitchFamily="18" charset="0"/>
              <a:ea typeface="Public Sans Bold"/>
              <a:cs typeface="Times New Roman" panose="02020603050405020304" pitchFamily="18" charset="0"/>
              <a:sym typeface="Public Sans Bol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371600"/>
            <a:fld id="{69E9C7FB-088C-48B3-AB3D-FB0C55A45E7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71600"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2D51B2E-4817-1CC0-07A7-23A2192206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314755"/>
              </p:ext>
            </p:extLst>
          </p:nvPr>
        </p:nvGraphicFramePr>
        <p:xfrm>
          <a:off x="1028700" y="2095500"/>
          <a:ext cx="16230600" cy="6644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24100">
                  <a:extLst>
                    <a:ext uri="{9D8B030D-6E8A-4147-A177-3AD203B41FA5}">
                      <a16:colId xmlns:a16="http://schemas.microsoft.com/office/drawing/2014/main" val="1136091555"/>
                    </a:ext>
                  </a:extLst>
                </a:gridCol>
                <a:gridCol w="2606948">
                  <a:extLst>
                    <a:ext uri="{9D8B030D-6E8A-4147-A177-3AD203B41FA5}">
                      <a16:colId xmlns:a16="http://schemas.microsoft.com/office/drawing/2014/main" val="1414370402"/>
                    </a:ext>
                  </a:extLst>
                </a:gridCol>
                <a:gridCol w="2824888">
                  <a:extLst>
                    <a:ext uri="{9D8B030D-6E8A-4147-A177-3AD203B41FA5}">
                      <a16:colId xmlns:a16="http://schemas.microsoft.com/office/drawing/2014/main" val="887126"/>
                    </a:ext>
                  </a:extLst>
                </a:gridCol>
                <a:gridCol w="2824888">
                  <a:extLst>
                    <a:ext uri="{9D8B030D-6E8A-4147-A177-3AD203B41FA5}">
                      <a16:colId xmlns:a16="http://schemas.microsoft.com/office/drawing/2014/main" val="1288370858"/>
                    </a:ext>
                  </a:extLst>
                </a:gridCol>
                <a:gridCol w="2824888">
                  <a:extLst>
                    <a:ext uri="{9D8B030D-6E8A-4147-A177-3AD203B41FA5}">
                      <a16:colId xmlns:a16="http://schemas.microsoft.com/office/drawing/2014/main" val="361357715"/>
                    </a:ext>
                  </a:extLst>
                </a:gridCol>
                <a:gridCol w="2824888">
                  <a:extLst>
                    <a:ext uri="{9D8B030D-6E8A-4147-A177-3AD203B41FA5}">
                      <a16:colId xmlns:a16="http://schemas.microsoft.com/office/drawing/2014/main" val="3248484339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LID4096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Backbone</a:t>
                      </a:r>
                      <a:endParaRPr lang="LID4096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Loss Functions</a:t>
                      </a:r>
                      <a:endParaRPr lang="LID4096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Feature</a:t>
                      </a:r>
                      <a:endParaRPr lang="LID4096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Training Process</a:t>
                      </a:r>
                      <a:endParaRPr lang="LID4096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9A8C6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Hyperparameters</a:t>
                      </a:r>
                      <a:endParaRPr lang="LID4096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9A8C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366070"/>
                  </a:ext>
                </a:extLst>
              </a:tr>
              <a:tr h="7671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DeepLabV3+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ResNet50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Binary cross-entropy, Dice Loss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Advanced decoder for segmentation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Utilizes ASPP for multi-scale context extraction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 epochs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LR = 1e-3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Optimizer: Adam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75682"/>
                  </a:ext>
                </a:extLst>
              </a:tr>
              <a:tr h="7671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U-Net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ResNet50, EfficientNetB0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Cross-entropy, Dice Loss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Encoder-decoder architecture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Skip connections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 epochs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LR = 1e-3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Optimizer: Adam</a:t>
                      </a:r>
                      <a:endParaRPr lang="en-PK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4774270"/>
                  </a:ext>
                </a:extLst>
              </a:tr>
              <a:tr h="7671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YOLOv8-Seg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None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Localization loss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object detection &amp; segmentation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High accuracy for boundary delineation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 epochs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</a:t>
                      </a:r>
                      <a:endParaRPr lang="LID4096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554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958106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32948" y="247175"/>
            <a:ext cx="13684543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b="1" spc="-504" dirty="0">
                <a:latin typeface="Times New Roman" panose="02020603050405020304" pitchFamily="18" charset="0"/>
                <a:ea typeface="Public Sans Bold"/>
                <a:cs typeface="Times New Roman" panose="02020603050405020304" pitchFamily="18" charset="0"/>
                <a:sym typeface="Public Sans Bold"/>
              </a:rPr>
              <a:t>Proposed Methodology [3/3]</a:t>
            </a:r>
          </a:p>
        </p:txBody>
      </p:sp>
      <p:sp>
        <p:nvSpPr>
          <p:cNvPr id="6" name="Freeform 2"/>
          <p:cNvSpPr/>
          <p:nvPr/>
        </p:nvSpPr>
        <p:spPr>
          <a:xfrm>
            <a:off x="10287000" y="5886453"/>
            <a:ext cx="7120091" cy="4239624"/>
          </a:xfrm>
          <a:custGeom>
            <a:avLst/>
            <a:gdLst/>
            <a:ahLst/>
            <a:cxnLst/>
            <a:rect l="l" t="t" r="r" b="b"/>
            <a:pathLst>
              <a:path w="15002181" h="7999627">
                <a:moveTo>
                  <a:pt x="0" y="0"/>
                </a:moveTo>
                <a:lnTo>
                  <a:pt x="15002180" y="0"/>
                </a:lnTo>
                <a:lnTo>
                  <a:pt x="15002180" y="7999628"/>
                </a:lnTo>
                <a:lnTo>
                  <a:pt x="0" y="79996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9554"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2" name="Freeform 4">
            <a:extLst>
              <a:ext uri="{FF2B5EF4-FFF2-40B4-BE49-F238E27FC236}">
                <a16:creationId xmlns:a16="http://schemas.microsoft.com/office/drawing/2014/main" id="{5DA350C5-AD5E-E909-1BD3-10947292357A}"/>
              </a:ext>
            </a:extLst>
          </p:cNvPr>
          <p:cNvSpPr/>
          <p:nvPr/>
        </p:nvSpPr>
        <p:spPr>
          <a:xfrm>
            <a:off x="1226820" y="1638300"/>
            <a:ext cx="6248400" cy="3795714"/>
          </a:xfrm>
          <a:custGeom>
            <a:avLst/>
            <a:gdLst/>
            <a:ahLst/>
            <a:cxnLst/>
            <a:rect l="l" t="t" r="r" b="b"/>
            <a:pathLst>
              <a:path w="13497505" h="8469684">
                <a:moveTo>
                  <a:pt x="0" y="0"/>
                </a:moveTo>
                <a:lnTo>
                  <a:pt x="13497504" y="0"/>
                </a:lnTo>
                <a:lnTo>
                  <a:pt x="13497504" y="8469684"/>
                </a:lnTo>
                <a:lnTo>
                  <a:pt x="0" y="84696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 dirty="0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126A2C4-8B85-FD3B-A5B7-4D3F52643959}"/>
              </a:ext>
            </a:extLst>
          </p:cNvPr>
          <p:cNvSpPr/>
          <p:nvPr/>
        </p:nvSpPr>
        <p:spPr>
          <a:xfrm>
            <a:off x="604847" y="5647326"/>
            <a:ext cx="7934306" cy="4239624"/>
          </a:xfrm>
          <a:custGeom>
            <a:avLst/>
            <a:gdLst/>
            <a:ahLst/>
            <a:cxnLst/>
            <a:rect l="l" t="t" r="r" b="b"/>
            <a:pathLst>
              <a:path w="13962827" h="8140585">
                <a:moveTo>
                  <a:pt x="0" y="0"/>
                </a:moveTo>
                <a:lnTo>
                  <a:pt x="13962826" y="0"/>
                </a:lnTo>
                <a:lnTo>
                  <a:pt x="13962826" y="8140585"/>
                </a:lnTo>
                <a:lnTo>
                  <a:pt x="0" y="81405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9987"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04148574-F9E0-CE4B-D869-8C4F8F7F2313}"/>
              </a:ext>
            </a:extLst>
          </p:cNvPr>
          <p:cNvSpPr/>
          <p:nvPr/>
        </p:nvSpPr>
        <p:spPr>
          <a:xfrm>
            <a:off x="10159389" y="1485425"/>
            <a:ext cx="6902644" cy="4553903"/>
          </a:xfrm>
          <a:custGeom>
            <a:avLst/>
            <a:gdLst/>
            <a:ahLst/>
            <a:cxnLst/>
            <a:rect l="l" t="t" r="r" b="b"/>
            <a:pathLst>
              <a:path w="10147688" h="8416859">
                <a:moveTo>
                  <a:pt x="0" y="0"/>
                </a:moveTo>
                <a:lnTo>
                  <a:pt x="10147688" y="0"/>
                </a:lnTo>
                <a:lnTo>
                  <a:pt x="10147688" y="8416859"/>
                </a:lnTo>
                <a:lnTo>
                  <a:pt x="0" y="84168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7753"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A6B7A-ECF2-96F9-CCD2-1CF9A541A567}"/>
              </a:ext>
            </a:extLst>
          </p:cNvPr>
          <p:cNvSpPr txBox="1"/>
          <p:nvPr/>
        </p:nvSpPr>
        <p:spPr>
          <a:xfrm>
            <a:off x="3840566" y="2076257"/>
            <a:ext cx="1112434" cy="533400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U-Net</a:t>
            </a:r>
            <a:r>
              <a:rPr lang="en-US" sz="2000" b="1" dirty="0"/>
              <a:t> </a:t>
            </a:r>
            <a:endParaRPr lang="LID4096" sz="2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AAF76D-B791-CAEE-E3B9-1A82A3FAED9C}"/>
              </a:ext>
            </a:extLst>
          </p:cNvPr>
          <p:cNvSpPr txBox="1"/>
          <p:nvPr/>
        </p:nvSpPr>
        <p:spPr>
          <a:xfrm>
            <a:off x="2225083" y="6061362"/>
            <a:ext cx="4343400" cy="523220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U-Net with EfficientNet-b0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AAB200-ED2C-DA35-B3F9-E6D8D31D7E92}"/>
              </a:ext>
            </a:extLst>
          </p:cNvPr>
          <p:cNvSpPr txBox="1"/>
          <p:nvPr/>
        </p:nvSpPr>
        <p:spPr>
          <a:xfrm>
            <a:off x="14001728" y="4400547"/>
            <a:ext cx="2209800" cy="523220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YOLOv8-seg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866B1B-88EE-CE7F-DB89-4F6B2B38123D}"/>
              </a:ext>
            </a:extLst>
          </p:cNvPr>
          <p:cNvSpPr txBox="1"/>
          <p:nvPr/>
        </p:nvSpPr>
        <p:spPr>
          <a:xfrm>
            <a:off x="14089380" y="6584582"/>
            <a:ext cx="2034497" cy="46166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sz="2400" dirty="0"/>
              <a:t>DeepLabV3+</a:t>
            </a:r>
          </a:p>
        </p:txBody>
      </p:sp>
    </p:spTree>
    <p:extLst>
      <p:ext uri="{BB962C8B-B14F-4D97-AF65-F5344CB8AC3E}">
        <p14:creationId xmlns:p14="http://schemas.microsoft.com/office/powerpoint/2010/main" val="277845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386</TotalTime>
  <Words>1341</Words>
  <Application>Microsoft Office PowerPoint</Application>
  <PresentationFormat>Custom</PresentationFormat>
  <Paragraphs>194</Paragraphs>
  <Slides>15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Public Sans</vt:lpstr>
      <vt:lpstr>Calibri Light</vt:lpstr>
      <vt:lpstr>Arial</vt:lpstr>
      <vt:lpstr>Times New Roman</vt:lpstr>
      <vt:lpstr>Calibri</vt:lpstr>
      <vt:lpstr>Office Theme</vt:lpstr>
      <vt:lpstr>Advanced Deep Learning Driven Geospatial Analysis for GLOF Risk Reduction: A Case Study from Pakistan’s Northern Mountain Ranges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Nauman FIT Presentation</dc:title>
  <dc:creator>HP</dc:creator>
  <cp:lastModifiedBy>u2022479</cp:lastModifiedBy>
  <cp:revision>60</cp:revision>
  <dcterms:created xsi:type="dcterms:W3CDTF">2006-08-16T00:00:00Z</dcterms:created>
  <dcterms:modified xsi:type="dcterms:W3CDTF">2024-12-08T12:19:08Z</dcterms:modified>
  <dc:identifier>DAGYW9iIFf4</dc:identifier>
</cp:coreProperties>
</file>

<file path=docProps/thumbnail.jpeg>
</file>